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60"/>
  </p:notesMasterIdLst>
  <p:sldIdLst>
    <p:sldId id="567" r:id="rId2"/>
    <p:sldId id="690" r:id="rId3"/>
    <p:sldId id="691" r:id="rId4"/>
    <p:sldId id="660" r:id="rId5"/>
    <p:sldId id="569" r:id="rId6"/>
    <p:sldId id="627" r:id="rId7"/>
    <p:sldId id="629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72" r:id="rId20"/>
    <p:sldId id="673" r:id="rId21"/>
    <p:sldId id="674" r:id="rId22"/>
    <p:sldId id="675" r:id="rId23"/>
    <p:sldId id="677" r:id="rId24"/>
    <p:sldId id="678" r:id="rId25"/>
    <p:sldId id="680" r:id="rId26"/>
    <p:sldId id="684" r:id="rId27"/>
    <p:sldId id="685" r:id="rId28"/>
    <p:sldId id="686" r:id="rId29"/>
    <p:sldId id="687" r:id="rId30"/>
    <p:sldId id="689" r:id="rId31"/>
    <p:sldId id="613" r:id="rId32"/>
    <p:sldId id="614" r:id="rId33"/>
    <p:sldId id="601" r:id="rId34"/>
    <p:sldId id="615" r:id="rId35"/>
    <p:sldId id="617" r:id="rId36"/>
    <p:sldId id="618" r:id="rId37"/>
    <p:sldId id="620" r:id="rId38"/>
    <p:sldId id="621" r:id="rId39"/>
    <p:sldId id="611" r:id="rId40"/>
    <p:sldId id="429" r:id="rId41"/>
    <p:sldId id="559" r:id="rId42"/>
    <p:sldId id="560" r:id="rId43"/>
    <p:sldId id="566" r:id="rId44"/>
    <p:sldId id="542" r:id="rId45"/>
    <p:sldId id="430" r:id="rId46"/>
    <p:sldId id="612" r:id="rId47"/>
    <p:sldId id="622" r:id="rId48"/>
    <p:sldId id="571" r:id="rId49"/>
    <p:sldId id="572" r:id="rId50"/>
    <p:sldId id="602" r:id="rId51"/>
    <p:sldId id="623" r:id="rId52"/>
    <p:sldId id="603" r:id="rId53"/>
    <p:sldId id="604" r:id="rId54"/>
    <p:sldId id="605" r:id="rId55"/>
    <p:sldId id="608" r:id="rId56"/>
    <p:sldId id="609" r:id="rId57"/>
    <p:sldId id="607" r:id="rId58"/>
    <p:sldId id="61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79341" autoAdjust="0"/>
  </p:normalViewPr>
  <p:slideViewPr>
    <p:cSldViewPr snapToGrid="0" snapToObjects="1">
      <p:cViewPr>
        <p:scale>
          <a:sx n="72" d="100"/>
          <a:sy n="72" d="100"/>
        </p:scale>
        <p:origin x="1136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53378-67BC-374E-B3BF-6AED4250F6C7}" type="datetimeFigureOut">
              <a:t>2/19/19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84C09-802B-AA4D-A149-B4B9A203869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4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i="1" baseline="0" dirty="0"/>
              <a:t>Climate change, and the ecoloigcal response to it</a:t>
            </a:r>
          </a:p>
          <a:p>
            <a:endParaRPr lang="en-US" b="1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F138-CEF2-3540-8242-65D6EBBB25C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6119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think you want</a:t>
            </a:r>
            <a:r>
              <a:rPr lang="en-US" baseline="0" dirty="0" smtClean="0"/>
              <a:t> to make a conservation plan based on expected migration. But rather find the places that are safe independent of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1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Animals not to scale.</a:t>
            </a:r>
          </a:p>
          <a:p>
            <a:r>
              <a:rPr lang="en-US" dirty="0" smtClean="0"/>
              <a:t>Just so you get the magnitude</a:t>
            </a:r>
            <a:r>
              <a:rPr lang="en-US" baseline="0" dirty="0" smtClean="0"/>
              <a:t> of predicted losses</a:t>
            </a:r>
          </a:p>
          <a:p>
            <a:r>
              <a:rPr lang="en-US" baseline="0" dirty="0" smtClean="0"/>
              <a:t>We’re not predicting that everything goes extinct</a:t>
            </a:r>
          </a:p>
          <a:p>
            <a:r>
              <a:rPr lang="en-US" baseline="0" dirty="0" smtClean="0"/>
              <a:t>Ordering not surprised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5137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</a:t>
            </a:r>
            <a:r>
              <a:rPr lang="en-US" baseline="0" dirty="0" smtClean="0"/>
              <a:t> small range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0984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How many people would’ve guessed this? (vote)</a:t>
            </a:r>
          </a:p>
          <a:p>
            <a:r>
              <a:rPr lang="en-US" dirty="0" smtClean="0"/>
              <a:t>Land use is bad i</a:t>
            </a:r>
            <a:r>
              <a:rPr lang="en-US" baseline="0" dirty="0" smtClean="0"/>
              <a:t>n SSP3 because that the scenario where we continue development but advance </a:t>
            </a:r>
            <a:r>
              <a:rPr lang="en-US" baseline="0" dirty="0" err="1" smtClean="0"/>
              <a:t>technaology</a:t>
            </a:r>
            <a:r>
              <a:rPr lang="en-US" baseline="0" dirty="0" smtClean="0"/>
              <a:t> to avoid fossil fuels</a:t>
            </a:r>
          </a:p>
          <a:p>
            <a:r>
              <a:rPr lang="en-US" baseline="0" dirty="0" smtClean="0"/>
              <a:t>The overlap of climate and land use is only a few percent so that’s annoying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490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quantile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590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953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Quantile scales</a:t>
            </a:r>
          </a:p>
          <a:p>
            <a:r>
              <a:rPr lang="en-US" dirty="0" smtClean="0"/>
              <a:t>Amazon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local loss is low, but the species there loose a lot of their global range</a:t>
            </a:r>
          </a:p>
          <a:p>
            <a:r>
              <a:rPr lang="en-US" baseline="0" dirty="0" smtClean="0"/>
              <a:t>Arctic </a:t>
            </a:r>
            <a:r>
              <a:rPr lang="mr-IN" baseline="0" dirty="0" smtClean="0"/>
              <a:t>–</a:t>
            </a:r>
            <a:r>
              <a:rPr lang="en-US" baseline="0" dirty="0" smtClean="0"/>
              <a:t> local loss, but wide ranging and tolerant so global loss isn’t as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6400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Climate is a</a:t>
            </a:r>
            <a:r>
              <a:rPr lang="en-US" baseline="0" dirty="0" smtClean="0"/>
              <a:t> lot less important to birds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069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2284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12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Reproducible</a:t>
            </a:r>
            <a:r>
              <a:rPr lang="en-US" baseline="0" dirty="0" smtClean="0"/>
              <a:t> and dynamically updatable eventually</a:t>
            </a:r>
            <a:endParaRPr lang="en-US" dirty="0" smtClean="0"/>
          </a:p>
          <a:p>
            <a:r>
              <a:rPr lang="en-US" dirty="0" smtClean="0"/>
              <a:t>Map ranges refined</a:t>
            </a:r>
            <a:r>
              <a:rPr lang="en-US" baseline="0" dirty="0" smtClean="0"/>
              <a:t> by </a:t>
            </a:r>
            <a:r>
              <a:rPr lang="en-US" b="1" baseline="0" dirty="0" smtClean="0"/>
              <a:t>habitat preferences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06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to do this all the time to predict</a:t>
            </a:r>
            <a:r>
              <a:rPr lang="en-US" baseline="0" dirty="0" smtClean="0"/>
              <a:t> many species responses to climate change</a:t>
            </a:r>
          </a:p>
          <a:p>
            <a:r>
              <a:rPr lang="en-US" baseline="0" dirty="0" smtClean="0"/>
              <a:t>Focus on 2</a:t>
            </a:r>
            <a:r>
              <a:rPr lang="en-US" baseline="30000" dirty="0" smtClean="0"/>
              <a:t>nd</a:t>
            </a:r>
            <a:r>
              <a:rPr lang="en-US" baseline="0" dirty="0" smtClean="0"/>
              <a:t> column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33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36560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Conditional</a:t>
            </a:r>
            <a:r>
              <a:rPr lang="en-US" baseline="0" dirty="0" smtClean="0"/>
              <a:t> Autoregressive Model</a:t>
            </a:r>
          </a:p>
          <a:p>
            <a:r>
              <a:rPr lang="en-US" dirty="0" smtClean="0"/>
              <a:t>no software previously for point models</a:t>
            </a:r>
          </a:p>
          <a:p>
            <a:r>
              <a:rPr lang="en-US" dirty="0" smtClean="0"/>
              <a:t>Uncertainty can be underestimated</a:t>
            </a:r>
            <a:r>
              <a:rPr lang="en-US" baseline="0" dirty="0" smtClean="0"/>
              <a:t> with spatially correlated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86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a lot of predictive accuracy</a:t>
            </a:r>
            <a:r>
              <a:rPr lang="en-US" baseline="0" dirty="0" smtClean="0"/>
              <a:t> is coming from things that we’ve </a:t>
            </a:r>
            <a:r>
              <a:rPr lang="en-US" baseline="0" dirty="0" err="1" smtClean="0"/>
              <a:t>ommitted</a:t>
            </a:r>
            <a:r>
              <a:rPr lang="en-US" baseline="0" dirty="0" smtClean="0"/>
              <a:t> from the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71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 smtClean="0"/>
              <a:t>Forecasting often requires extrapolation to new conditions where we have no data, and where models are most uncertain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baseline="0" dirty="0" smtClean="0"/>
              <a:t>fire </a:t>
            </a:r>
            <a:r>
              <a:rPr lang="en-US" b="0" i="1" baseline="0" dirty="0"/>
              <a:t>trucks responding to fire/amount of damage the fire does</a:t>
            </a:r>
            <a:endParaRPr lang="en-US" b="0" dirty="0"/>
          </a:p>
          <a:p>
            <a:endParaRPr lang="en-US" b="0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F138-CEF2-3540-8242-65D6EBBB25C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61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Correlative models relate the pattern (e.g. spatial distribution) to predictors</a:t>
            </a:r>
          </a:p>
          <a:p>
            <a:r>
              <a:rPr lang="en-US" dirty="0" smtClean="0"/>
              <a:t>Mechanistic models relate the process (e.g. demography, dispersal) to predictors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52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Nede binary for diversity,</a:t>
            </a:r>
            <a:r>
              <a:rPr lang="en-US" baseline="0" dirty="0" smtClean="0"/>
              <a:t> community, visualization, interacations.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original solution was to complain about it when people did this as arbitrary.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it might be hard to. deterimine a single best threshold, but putting reasonable bounds is much easier. The issue is that the background points aren’t absences, so AUC isn’t ideal.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 conservation, you’re probably worried about the best</a:t>
            </a:r>
            <a:r>
              <a:rPr lang="en-US" baseline="0" dirty="0" smtClean="0"/>
              <a:t> habitat, not shitty places, so a higher threshold is more useful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be combined with other sources of uncertainty/variability, e.g. statistical, algorithm, predictors, etc.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Also just good for visualization for nonspecialists.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 get distribution of range size estimated\\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53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73779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Nede binary for diversity,</a:t>
            </a:r>
            <a:r>
              <a:rPr lang="en-US" baseline="0" dirty="0" smtClean="0"/>
              <a:t> community, visualization, interacations.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it might be hard to. deterimine a single best threshold, but putting reasonable bounds is much easier. The issue is that the background points aren’t absences, so AUC isn’t ideal.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 conservation, you’re probably worried about the best</a:t>
            </a:r>
            <a:r>
              <a:rPr lang="en-US" baseline="0" dirty="0" smtClean="0"/>
              <a:t> habitat, not shitty places, so a higher threshold is more useful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be combined with other sources of uncertainty/variability, e.g. statistical, algorithm, predictors, etc.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Also just good for visualization for nonspecialists.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 get distribution of range size estimated\\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54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0124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Model uncertainty correctly  + Report interval estimates -&gt;</a:t>
            </a:r>
            <a:r>
              <a:rPr lang="en-US" b="1" baseline="0" dirty="0" smtClean="0"/>
              <a:t> flexibility in piecing together data sets -&gt; </a:t>
            </a:r>
            <a:r>
              <a:rPr lang="en-US" b="1" baseline="0" dirty="0" err="1" smtClean="0"/>
              <a:t>criticial</a:t>
            </a:r>
            <a:r>
              <a:rPr lang="en-US" b="1" baseline="0" dirty="0" smtClean="0"/>
              <a:t> if we’re going to use existing data to build mechanistic forecasts</a:t>
            </a: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-formulate hypotheses for missing data in terms of priors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-these are not huge, crazy Bayesian models, just easy little ones</a:t>
            </a: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-Gibbs sampling allows us to track covariance among parameters in complex models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-Choose realistic combinations of parameters for simulations</a:t>
            </a:r>
          </a:p>
          <a:p>
            <a:r>
              <a:rPr lang="en-US" b="0" baseline="0" dirty="0" smtClean="0"/>
              <a:t>-</a:t>
            </a:r>
            <a:r>
              <a:rPr lang="en-US" b="0" baseline="0" dirty="0"/>
              <a:t>Can also partition variation in lambda into the proportion due to variability and uncertainty like margaret has done </a:t>
            </a:r>
            <a:r>
              <a:rPr lang="en-US" b="0" baseline="0" dirty="0" smtClean="0"/>
              <a:t>wish Bayesian </a:t>
            </a:r>
            <a:r>
              <a:rPr lang="en-US" b="0" baseline="0" dirty="0"/>
              <a:t>matrix </a:t>
            </a:r>
            <a:r>
              <a:rPr lang="en-US" b="0" baseline="0" dirty="0" smtClean="0"/>
              <a:t>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79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Some of the highest fluctuations</a:t>
            </a:r>
            <a:r>
              <a:rPr lang="en-US" b="1" baseline="0"/>
              <a:t> in temp in the country</a:t>
            </a:r>
          </a:p>
          <a:p>
            <a:r>
              <a:rPr lang="en-US" b="1"/>
              <a:t>Not accounting for any other predictors!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F04C9-3686-9540-BA5C-9F8BFA52B173}" type="slidenum"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updates out</a:t>
            </a:r>
            <a:r>
              <a:rPr lang="en-US" baseline="0" dirty="0" smtClean="0"/>
              <a:t> this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600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 smtClean="0"/>
          </a:p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1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 use hasn’t been considered globally and in homogenized scenarios</a:t>
            </a:r>
            <a:b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drivers </a:t>
            </a:r>
            <a:r>
              <a:rPr lang="mr-I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cliamte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more global responsibility and land use is more local 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can’t build a park to protect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againts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climate change but you can put it in a place that’s expected to have a relatively lower impact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frogs, lions and eagles, but rather amphibians mammals and birds globally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Right now</a:t>
            </a:r>
            <a:r>
              <a:rPr lang="en-US" baseline="0" dirty="0" smtClean="0"/>
              <a:t> its only reproducibly by me, but that’s a start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2753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</a:t>
            </a:r>
            <a:r>
              <a:rPr lang="en-US" baseline="0" dirty="0" smtClean="0"/>
              <a:t> IPCC for biodiversity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06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Comparison on the way for future biodiversity change</a:t>
            </a:r>
          </a:p>
          <a:p>
            <a:r>
              <a:rPr lang="en-US" b="1" dirty="0" smtClean="0"/>
              <a:t>My first adventure into biodiversity</a:t>
            </a:r>
            <a:r>
              <a:rPr lang="en-US" b="1" baseline="0" dirty="0" smtClean="0"/>
              <a:t> assessment, not </a:t>
            </a:r>
            <a:r>
              <a:rPr lang="en-US" b="1" baseline="0" dirty="0" err="1" smtClean="0"/>
              <a:t>macroecology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11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just because you may</a:t>
            </a:r>
            <a:r>
              <a:rPr lang="en-US" baseline="0" dirty="0" smtClean="0"/>
              <a:t> not be familiar with the SSPs</a:t>
            </a:r>
          </a:p>
          <a:p>
            <a:r>
              <a:rPr lang="en-US" baseline="0" dirty="0" smtClean="0"/>
              <a:t>Interesting contrast in ssp5 vs ssp4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 of future conditions that are relevant for both the analysis of emissions drivers and mitigation strategies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84C09-802B-AA4D-A149-B4B9A203869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548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February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5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.png"/><Relationship Id="rId5" Type="http://schemas.openxmlformats.org/officeDocument/2006/relationships/image" Target="../media/image6.emf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4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01-12 at 10.44.5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838" y="2270007"/>
            <a:ext cx="6449330" cy="4103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35537" y="6373203"/>
            <a:ext cx="165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xkcd.com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1623" y="3945928"/>
            <a:ext cx="1478377" cy="1002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0854" y="971001"/>
            <a:ext cx="590097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 smtClean="0"/>
              <a:t>Forecasting</a:t>
            </a:r>
            <a:r>
              <a:rPr lang="en-US" sz="3400" dirty="0" smtClean="0"/>
              <a:t>,</a:t>
            </a:r>
          </a:p>
          <a:p>
            <a:pPr algn="ctr"/>
            <a:r>
              <a:rPr lang="en-US" sz="3400" dirty="0" smtClean="0"/>
              <a:t>Extrapolation and Uncertainty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0264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Informing IPBES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638344" cy="5124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4085" y="1524000"/>
            <a:ext cx="1957087" cy="959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3"/>
          <a:stretch/>
        </p:blipFill>
        <p:spPr>
          <a:xfrm>
            <a:off x="74654" y="324592"/>
            <a:ext cx="7103386" cy="5945921"/>
          </a:xfrm>
        </p:spPr>
      </p:pic>
      <p:sp>
        <p:nvSpPr>
          <p:cNvPr id="5" name="TextBox 4"/>
          <p:cNvSpPr txBox="1"/>
          <p:nvPr/>
        </p:nvSpPr>
        <p:spPr>
          <a:xfrm>
            <a:off x="4992414" y="6091956"/>
            <a:ext cx="400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O’Neill </a:t>
            </a:r>
            <a:r>
              <a:rPr lang="en-US" dirty="0" smtClean="0"/>
              <a:t>et al. 2017 Glob. </a:t>
            </a:r>
            <a:r>
              <a:rPr lang="en-US" dirty="0" err="1" smtClean="0"/>
              <a:t>Env</a:t>
            </a:r>
            <a:r>
              <a:rPr lang="en-US" dirty="0" smtClean="0"/>
              <a:t>. Change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97486" y="1116665"/>
            <a:ext cx="2507247" cy="46349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16686" y="1578166"/>
            <a:ext cx="2850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Scenarios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Demographics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uman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conomy </a:t>
            </a:r>
            <a:r>
              <a:rPr lang="en-US" dirty="0"/>
              <a:t>and </a:t>
            </a:r>
            <a:r>
              <a:rPr lang="en-US" dirty="0" smtClean="0"/>
              <a:t>lifestyle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olicies </a:t>
            </a:r>
            <a:r>
              <a:rPr lang="en-US" dirty="0"/>
              <a:t>and </a:t>
            </a:r>
            <a:r>
              <a:rPr lang="en-US" dirty="0" smtClean="0"/>
              <a:t>institutions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echnology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Environment/natural </a:t>
            </a:r>
            <a:r>
              <a:rPr lang="en-US" dirty="0"/>
              <a:t>resources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9322" y="644907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Land </a:t>
            </a:r>
            <a:r>
              <a:rPr lang="en-US" dirty="0" smtClean="0"/>
              <a:t>Use Harmonization 2 Project: </a:t>
            </a:r>
            <a:r>
              <a:rPr lang="en-US" dirty="0" err="1"/>
              <a:t>luh.umd.edu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"/>
            <a:ext cx="11035756" cy="59459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7486" y="970758"/>
            <a:ext cx="4522068" cy="49220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82814" y="6358759"/>
            <a:ext cx="456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O’Neill et al. 2017 Glob. </a:t>
            </a:r>
            <a:r>
              <a:rPr lang="en-US" dirty="0" err="1" smtClean="0"/>
              <a:t>Env</a:t>
            </a:r>
            <a:r>
              <a:rPr lang="en-US" dirty="0" smtClean="0"/>
              <a:t>. Change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4555" y="1049781"/>
            <a:ext cx="4522068" cy="49220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97367" y="3420489"/>
            <a:ext cx="1052532" cy="369332"/>
          </a:xfrm>
          <a:prstGeom prst="rect">
            <a:avLst/>
          </a:prstGeom>
          <a:solidFill>
            <a:srgbClr val="F2F8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RCP 2.6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94895" y="2301223"/>
            <a:ext cx="1052532" cy="369332"/>
          </a:xfrm>
          <a:prstGeom prst="rect">
            <a:avLst/>
          </a:prstGeom>
          <a:solidFill>
            <a:srgbClr val="F2F8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RCP 4.5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19945" y="1156919"/>
            <a:ext cx="1052532" cy="369332"/>
          </a:xfrm>
          <a:prstGeom prst="rect">
            <a:avLst/>
          </a:prstGeom>
          <a:solidFill>
            <a:srgbClr val="F2F8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RCP 8.5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35635" y="3420489"/>
            <a:ext cx="1052532" cy="369332"/>
          </a:xfrm>
          <a:prstGeom prst="rect">
            <a:avLst/>
          </a:prstGeom>
          <a:solidFill>
            <a:srgbClr val="F2F8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RCP 6.0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60417" y="1341585"/>
            <a:ext cx="2850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Scenarios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Demographics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uman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conomy </a:t>
            </a:r>
            <a:r>
              <a:rPr lang="en-US" dirty="0"/>
              <a:t>and </a:t>
            </a:r>
            <a:r>
              <a:rPr lang="en-US" dirty="0" smtClean="0"/>
              <a:t>lifestyle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olicies </a:t>
            </a:r>
            <a:r>
              <a:rPr lang="en-US" dirty="0"/>
              <a:t>and </a:t>
            </a:r>
            <a:r>
              <a:rPr lang="en-US" dirty="0" smtClean="0"/>
              <a:t>institutions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echnology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Environment/natural </a:t>
            </a:r>
            <a:r>
              <a:rPr lang="en-US" dirty="0"/>
              <a:t>resources </a:t>
            </a:r>
          </a:p>
        </p:txBody>
      </p:sp>
    </p:spTree>
    <p:extLst>
      <p:ext uri="{BB962C8B-B14F-4D97-AF65-F5344CB8AC3E}">
        <p14:creationId xmlns:p14="http://schemas.microsoft.com/office/powerpoint/2010/main" val="21466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313"/>
            <a:ext cx="7886700" cy="4351338"/>
          </a:xfrm>
        </p:spPr>
        <p:txBody>
          <a:bodyPr/>
          <a:lstStyle/>
          <a:p>
            <a:r>
              <a:rPr lang="en-US" dirty="0" smtClean="0"/>
              <a:t>Expert Maps</a:t>
            </a:r>
          </a:p>
          <a:p>
            <a:pPr lvl="1"/>
            <a:r>
              <a:rPr lang="en-US" dirty="0" smtClean="0"/>
              <a:t>~20k amphibians, mammals and birds</a:t>
            </a:r>
          </a:p>
          <a:p>
            <a:r>
              <a:rPr lang="en-US" dirty="0" smtClean="0"/>
              <a:t>Species habitat preferences </a:t>
            </a:r>
          </a:p>
          <a:p>
            <a:pPr lvl="1"/>
            <a:r>
              <a:rPr lang="en-US" dirty="0" smtClean="0"/>
              <a:t>forest, agriculture, urban, etc.</a:t>
            </a:r>
          </a:p>
          <a:p>
            <a:r>
              <a:rPr lang="en-US" dirty="0" smtClean="0"/>
              <a:t>Present and Future Land </a:t>
            </a:r>
            <a:r>
              <a:rPr lang="en-US" dirty="0"/>
              <a:t>u</a:t>
            </a:r>
            <a:r>
              <a:rPr lang="en-US" dirty="0" smtClean="0"/>
              <a:t>se maps</a:t>
            </a:r>
          </a:p>
          <a:p>
            <a:pPr lvl="1"/>
            <a:r>
              <a:rPr lang="en-US" dirty="0" smtClean="0"/>
              <a:t>.25 degree</a:t>
            </a:r>
          </a:p>
          <a:p>
            <a:r>
              <a:rPr lang="en-US" dirty="0" smtClean="0"/>
              <a:t>Present and Future Climate</a:t>
            </a:r>
          </a:p>
          <a:p>
            <a:r>
              <a:rPr lang="en-US" dirty="0" err="1" smtClean="0"/>
              <a:t>Maxnet</a:t>
            </a:r>
            <a:endParaRPr lang="en-US" dirty="0" smtClean="0"/>
          </a:p>
          <a:p>
            <a:r>
              <a:rPr lang="en-US" dirty="0" smtClean="0"/>
              <a:t>Grain of predictions: .25 degree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861498"/>
            <a:ext cx="3338068" cy="2967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4856130"/>
            <a:ext cx="3338068" cy="769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4009360"/>
            <a:ext cx="3338068" cy="6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Partitioning land use and climate losses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98"/>
          <a:stretch/>
        </p:blipFill>
        <p:spPr>
          <a:xfrm>
            <a:off x="728133" y="1323253"/>
            <a:ext cx="3437467" cy="2650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23253"/>
            <a:ext cx="227177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Expert Map Refined by</a:t>
            </a:r>
          </a:p>
          <a:p>
            <a:r>
              <a:rPr lang="en-US" sz="1600" dirty="0" smtClean="0"/>
              <a:t>Land Use and</a:t>
            </a:r>
          </a:p>
          <a:p>
            <a:r>
              <a:rPr lang="en-US" sz="1600" dirty="0" smtClean="0"/>
              <a:t>Climate in 2015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83820" y="1348540"/>
            <a:ext cx="467021" cy="3057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6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Partitioning land use and climate losses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28133" y="1323253"/>
            <a:ext cx="3437467" cy="5321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23253"/>
            <a:ext cx="227177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Expert Map Refined by</a:t>
            </a:r>
          </a:p>
          <a:p>
            <a:r>
              <a:rPr lang="en-US" sz="1600" dirty="0" smtClean="0"/>
              <a:t>Land Use and</a:t>
            </a:r>
          </a:p>
          <a:p>
            <a:r>
              <a:rPr lang="en-US" sz="1600" dirty="0" smtClean="0"/>
              <a:t>Climate in 2015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83820" y="1348540"/>
            <a:ext cx="467021" cy="3057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442" y="4003289"/>
            <a:ext cx="24545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2050</a:t>
            </a:r>
          </a:p>
          <a:p>
            <a:r>
              <a:rPr lang="en-US" dirty="0" smtClean="0"/>
              <a:t>Land Use Driven Loss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20535" y="3608604"/>
            <a:ext cx="886178" cy="721635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Partitioning land use and climate losses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28133" y="1323253"/>
            <a:ext cx="3437467" cy="5321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6"/>
          <a:stretch/>
        </p:blipFill>
        <p:spPr>
          <a:xfrm>
            <a:off x="5019134" y="1524000"/>
            <a:ext cx="3176599" cy="4920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23253"/>
            <a:ext cx="227177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Expert Map Refined by</a:t>
            </a:r>
          </a:p>
          <a:p>
            <a:r>
              <a:rPr lang="en-US" sz="1600" dirty="0" smtClean="0"/>
              <a:t>Land Use and</a:t>
            </a:r>
          </a:p>
          <a:p>
            <a:r>
              <a:rPr lang="en-US" sz="1600" dirty="0" smtClean="0"/>
              <a:t>Climate in 2015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83820" y="1348540"/>
            <a:ext cx="467021" cy="3057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4442" y="4003289"/>
            <a:ext cx="24545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2050</a:t>
            </a:r>
          </a:p>
          <a:p>
            <a:r>
              <a:rPr lang="en-US" dirty="0" smtClean="0"/>
              <a:t>Land Use Driven Loss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420535" y="3608604"/>
            <a:ext cx="886178" cy="721635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87914" y="1348540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2050</a:t>
            </a:r>
          </a:p>
          <a:p>
            <a:r>
              <a:rPr lang="en-US" dirty="0" smtClean="0"/>
              <a:t>Climate Driven Loss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0" y="2339140"/>
            <a:ext cx="1228309" cy="64633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75642" y="3969421"/>
            <a:ext cx="224933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2050</a:t>
            </a:r>
          </a:p>
          <a:p>
            <a:r>
              <a:rPr lang="en-US" dirty="0" smtClean="0"/>
              <a:t>Land Use +</a:t>
            </a:r>
          </a:p>
          <a:p>
            <a:r>
              <a:rPr lang="en-US" dirty="0" smtClean="0"/>
              <a:t>Climate Driven Loss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26092" y="4049394"/>
            <a:ext cx="467021" cy="3057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9144000" cy="648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Caveats/Decisions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many options for looking at all species</a:t>
            </a:r>
          </a:p>
          <a:p>
            <a:endParaRPr lang="en-US" dirty="0" smtClean="0"/>
          </a:p>
          <a:p>
            <a:r>
              <a:rPr lang="en-US" dirty="0" smtClean="0"/>
              <a:t>Expert maps OK at coarse grain (0.25 degree -&gt; Country)</a:t>
            </a:r>
          </a:p>
          <a:p>
            <a:endParaRPr lang="en-US" dirty="0" smtClean="0"/>
          </a:p>
          <a:p>
            <a:r>
              <a:rPr lang="en-US" dirty="0" smtClean="0"/>
              <a:t>No extrapolation beyond the current expert map</a:t>
            </a:r>
          </a:p>
          <a:p>
            <a:pPr lvl="1"/>
            <a:r>
              <a:rPr lang="en-US" dirty="0" smtClean="0"/>
              <a:t>No movement</a:t>
            </a:r>
          </a:p>
          <a:p>
            <a:pPr lvl="1"/>
            <a:r>
              <a:rPr lang="en-US" dirty="0" smtClean="0"/>
              <a:t>No adaptation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xpected losses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32664"/>
            <a:ext cx="4167352" cy="4951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93" y="5427279"/>
            <a:ext cx="22860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846" y="1524000"/>
            <a:ext cx="448702" cy="362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50" y="1441539"/>
            <a:ext cx="590395" cy="445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8" y="1441539"/>
            <a:ext cx="698693" cy="418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7840" y="2414016"/>
            <a:ext cx="315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(Biased toward species you can </a:t>
            </a:r>
          </a:p>
          <a:p>
            <a:r>
              <a:rPr lang="en-US" dirty="0"/>
              <a:t>b</a:t>
            </a:r>
            <a:r>
              <a:rPr lang="en-US" dirty="0" smtClean="0"/>
              <a:t>uild a model for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xpected losses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32664"/>
            <a:ext cx="4167352" cy="4951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93" y="5427279"/>
            <a:ext cx="22860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846" y="1524000"/>
            <a:ext cx="448702" cy="362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50" y="1441539"/>
            <a:ext cx="590395" cy="445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8" y="1441539"/>
            <a:ext cx="698693" cy="418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7840" y="2414016"/>
            <a:ext cx="315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(Biased toward species you can </a:t>
            </a:r>
          </a:p>
          <a:p>
            <a:r>
              <a:rPr lang="en-US" dirty="0"/>
              <a:t>b</a:t>
            </a:r>
            <a:r>
              <a:rPr lang="en-US" dirty="0" smtClean="0"/>
              <a:t>uild a model for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12" y="3165753"/>
            <a:ext cx="3013538" cy="22615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34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34" y="1315453"/>
            <a:ext cx="8431666" cy="5542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332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Occurrence patterns: starting 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4490" y="1729264"/>
            <a:ext cx="4448019" cy="338087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Only geographic data available for </a:t>
            </a:r>
            <a:r>
              <a:rPr lang="en-US" smtClean="0">
                <a:solidFill>
                  <a:schemeClr val="bg1"/>
                </a:solidFill>
              </a:rPr>
              <a:t>most species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Facilitates studying </a:t>
            </a:r>
            <a:r>
              <a:rPr lang="en-US" b="1" dirty="0" smtClean="0">
                <a:solidFill>
                  <a:schemeClr val="bg1"/>
                </a:solidFill>
              </a:rPr>
              <a:t>many species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b="1" dirty="0" smtClean="0">
                <a:solidFill>
                  <a:schemeClr val="bg1"/>
                </a:solidFill>
              </a:rPr>
              <a:t>large extents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92509" y="568692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biendata.org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610" y="0"/>
            <a:ext cx="868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Global Change      Demography        </a:t>
            </a:r>
            <a:r>
              <a:rPr lang="en-US" b="1" dirty="0" smtClean="0"/>
              <a:t>Biodiversity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    Communities         Synthesis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Consistent trends in expected losses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5" descr="https://lh3.googleusercontent.com/E_JChTDUpR-_vm-zTHj_zIv37a7TGxVIuzqtNiqz7iMmNOno-WPH4kXSZvDlznuQ02-6CNLnEhhgqTzTdIKt080X0hGCIBtruSz4NmiwAbcDYB0xmWyXj20HSHooUOOLfMHOt2U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5"/>
          <a:stretch/>
        </p:blipFill>
        <p:spPr bwMode="auto">
          <a:xfrm>
            <a:off x="68317" y="2077595"/>
            <a:ext cx="8981091" cy="30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93" y="5427279"/>
            <a:ext cx="2286000" cy="125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378" y="5802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4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&gt;&gt; Land Use</a:t>
            </a:r>
            <a:endParaRPr lang="en-US" dirty="0"/>
          </a:p>
        </p:txBody>
      </p:sp>
      <p:pic>
        <p:nvPicPr>
          <p:cNvPr id="4" name="Picture 7" descr="https://lh5.googleusercontent.com/RXQHMpfDmJEIY83lWrcIURf4PsSE0Nh22Hn3Ajcqe5H8PFT44NlZkOHoOz0gxzNNvgaIrzQQw8oLYtYiyCdE2HqTjTkO8mN7BvZuSpR48EcZEZ-Oc6xVC1gfIeiEM7lYJZPL2aK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9"/>
          <a:stretch/>
        </p:blipFill>
        <p:spPr bwMode="auto">
          <a:xfrm>
            <a:off x="197104" y="2074531"/>
            <a:ext cx="8749792" cy="294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93" y="5427279"/>
            <a:ext cx="22860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689" y="5362222"/>
            <a:ext cx="436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Climate has biggest effect on amphibians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70848" y="890969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 err="1" smtClean="0"/>
              <a:t>clmate</a:t>
            </a:r>
            <a:r>
              <a:rPr lang="en-US" dirty="0" smtClean="0"/>
              <a:t> </a:t>
            </a:r>
            <a:r>
              <a:rPr lang="en-US" dirty="0" err="1" smtClean="0"/>
              <a:t>barplots</a:t>
            </a:r>
            <a:endParaRPr lang="en-US" dirty="0" smtClean="0"/>
          </a:p>
          <a:p>
            <a:r>
              <a:rPr lang="en-US" dirty="0" smtClean="0"/>
              <a:t>Maybe show low 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loss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5819410"/>
            <a:ext cx="66175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In places that are already hot</a:t>
            </a:r>
            <a:r>
              <a:rPr lang="en-US" sz="2600" smtClean="0"/>
              <a:t>, or </a:t>
            </a:r>
            <a:r>
              <a:rPr lang="en-US" sz="2600" dirty="0" smtClean="0"/>
              <a:t>should be cold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7858576" y="932688"/>
            <a:ext cx="893376" cy="345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7177" y="4837506"/>
            <a:ext cx="440391" cy="38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90" b="30940"/>
          <a:stretch/>
        </p:blipFill>
        <p:spPr>
          <a:xfrm>
            <a:off x="-12570" y="2073634"/>
            <a:ext cx="8905557" cy="27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383851" y="2329479"/>
            <a:ext cx="1872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Global loss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469338" y="32376"/>
            <a:ext cx="4424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How does global loss </a:t>
            </a:r>
          </a:p>
          <a:p>
            <a:r>
              <a:rPr lang="en-US" sz="3600" b="1" dirty="0" smtClean="0"/>
              <a:t>compare to local loss?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>
          <a:xfrm>
            <a:off x="1189587" y="1232705"/>
            <a:ext cx="6954916" cy="2670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20" y="78406"/>
            <a:ext cx="1220080" cy="9203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29516" y="3517341"/>
            <a:ext cx="440391" cy="38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383851" y="2329479"/>
            <a:ext cx="1872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Global loss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469338" y="32376"/>
            <a:ext cx="4424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How does global loss </a:t>
            </a:r>
          </a:p>
          <a:p>
            <a:r>
              <a:rPr lang="en-US" sz="3600" b="1" dirty="0" smtClean="0"/>
              <a:t>compare to local loss?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/>
          <a:stretch/>
        </p:blipFill>
        <p:spPr>
          <a:xfrm>
            <a:off x="1189587" y="1232705"/>
            <a:ext cx="6954916" cy="2670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20" y="78406"/>
            <a:ext cx="1220080" cy="9203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r="48896"/>
          <a:stretch/>
        </p:blipFill>
        <p:spPr>
          <a:xfrm>
            <a:off x="1189587" y="3980250"/>
            <a:ext cx="7021229" cy="2690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278115" y="5048269"/>
            <a:ext cx="16611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</a:t>
            </a:r>
            <a:r>
              <a:rPr lang="en-US" sz="3000" dirty="0" smtClean="0"/>
              <a:t>ocal loss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329516" y="3517341"/>
            <a:ext cx="440391" cy="38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9516" y="6187459"/>
            <a:ext cx="440391" cy="385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12" y="-143785"/>
            <a:ext cx="7886700" cy="1325563"/>
          </a:xfrm>
        </p:spPr>
        <p:txBody>
          <a:bodyPr/>
          <a:lstStyle/>
          <a:p>
            <a:r>
              <a:rPr lang="en-US" dirty="0" smtClean="0"/>
              <a:t>Contribution to climate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5"/>
          <a:stretch/>
        </p:blipFill>
        <p:spPr>
          <a:xfrm>
            <a:off x="1719411" y="1459993"/>
            <a:ext cx="6232089" cy="2383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44" y="4180000"/>
            <a:ext cx="6491756" cy="2677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71342" y="992090"/>
            <a:ext cx="131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Global loss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69555" y="3843628"/>
            <a:ext cx="480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Proportional contribution of climate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19" y="608697"/>
            <a:ext cx="587099" cy="4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Targeted conservation strategies</a:t>
            </a:r>
          </a:p>
          <a:p>
            <a:pPr lvl="1"/>
            <a:r>
              <a:rPr lang="en-US" dirty="0" smtClean="0"/>
              <a:t>Low local loss, high global loss, low climate contribution (low risk)</a:t>
            </a:r>
          </a:p>
          <a:p>
            <a:pPr lvl="1"/>
            <a:r>
              <a:rPr lang="en-US" dirty="0" smtClean="0"/>
              <a:t>High local loss, high global loss, low climate contribution (high risk, high reward)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Anticipate changing stewardship</a:t>
            </a:r>
          </a:p>
          <a:p>
            <a:endParaRPr lang="en-US" dirty="0" smtClean="0"/>
          </a:p>
          <a:p>
            <a:r>
              <a:rPr lang="en-US" dirty="0" smtClean="0"/>
              <a:t>Serve to scientific community </a:t>
            </a:r>
          </a:p>
          <a:p>
            <a:endParaRPr lang="en-US" dirty="0"/>
          </a:p>
          <a:p>
            <a:r>
              <a:rPr lang="en-US" dirty="0" smtClean="0"/>
              <a:t>Serve for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5923"/>
          <a:stretch/>
        </p:blipFill>
        <p:spPr>
          <a:xfrm>
            <a:off x="0" y="0"/>
            <a:ext cx="9144000" cy="663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48253"/>
            <a:ext cx="14077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/>
              <a:t>mol.org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7100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2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5" y="1066800"/>
            <a:ext cx="8047333" cy="54981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79" y="111465"/>
            <a:ext cx="1226990" cy="13539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589197" y="203650"/>
            <a:ext cx="392126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Biodiversity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3-04-23 at 4.25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048" y="3406503"/>
            <a:ext cx="3698746" cy="1725811"/>
          </a:xfrm>
          <a:prstGeom prst="rect">
            <a:avLst/>
          </a:prstGeom>
        </p:spPr>
      </p:pic>
      <p:pic>
        <p:nvPicPr>
          <p:cNvPr id="18" name="Picture 17" descr="Screen Shot 2013-03-14 at 10.29.4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37" y="4539245"/>
            <a:ext cx="3443299" cy="1648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114" y="385768"/>
            <a:ext cx="8004298" cy="1039828"/>
          </a:xfrm>
        </p:spPr>
        <p:txBody>
          <a:bodyPr/>
          <a:lstStyle/>
          <a:p>
            <a:r>
              <a:rPr lang="en-US" dirty="0" smtClean="0"/>
              <a:t>Occurrence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2239" y="2444261"/>
            <a:ext cx="1403624" cy="0"/>
          </a:xfrm>
          <a:prstGeom prst="straightConnector1">
            <a:avLst/>
          </a:prstGeom>
          <a:ln w="63500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0708" y="4093958"/>
            <a:ext cx="190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Precipitation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8289" y="1727570"/>
            <a:ext cx="165138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Presences</a:t>
            </a:r>
          </a:p>
          <a:p>
            <a:endParaRPr lang="en-US" sz="2400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7156699" y="1898556"/>
            <a:ext cx="631694" cy="0"/>
          </a:xfrm>
          <a:prstGeom prst="line">
            <a:avLst/>
          </a:prstGeom>
          <a:ln w="57150" cmpd="sng">
            <a:solidFill>
              <a:srgbClr val="FF6600"/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15798" y="3593560"/>
            <a:ext cx="170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82239" y="2558567"/>
            <a:ext cx="1403624" cy="1791644"/>
          </a:xfrm>
          <a:prstGeom prst="straightConnector1">
            <a:avLst/>
          </a:prstGeom>
          <a:ln w="63500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m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86" r="6580" b="12063"/>
          <a:stretch>
            <a:fillRect/>
          </a:stretch>
        </p:blipFill>
        <p:spPr>
          <a:xfrm>
            <a:off x="204437" y="1988916"/>
            <a:ext cx="3386489" cy="1701554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3784051" y="5207423"/>
            <a:ext cx="52886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Maxent Guide: 	  Merow et al., 2013, </a:t>
            </a:r>
            <a:r>
              <a:rPr lang="en-US" i="1" dirty="0" smtClean="0"/>
              <a:t>Ecography</a:t>
            </a:r>
          </a:p>
          <a:p>
            <a:r>
              <a:rPr lang="en-US" dirty="0"/>
              <a:t>Maxent </a:t>
            </a:r>
            <a:r>
              <a:rPr lang="en-US" dirty="0" smtClean="0"/>
              <a:t>v. Maxlike: Merow et al., 2014, </a:t>
            </a:r>
            <a:r>
              <a:rPr lang="en-US" i="1" dirty="0" smtClean="0"/>
              <a:t>MEE</a:t>
            </a:r>
          </a:p>
          <a:p>
            <a:r>
              <a:rPr lang="en-US" dirty="0" smtClean="0"/>
              <a:t>Complexity: 	  Merow et al., 2014, </a:t>
            </a:r>
            <a:r>
              <a:rPr lang="en-US" i="1" dirty="0" smtClean="0"/>
              <a:t>Ecography</a:t>
            </a:r>
          </a:p>
          <a:p>
            <a:r>
              <a:rPr lang="en-US" dirty="0" smtClean="0"/>
              <a:t>Minxent: 	  Merow </a:t>
            </a:r>
            <a:r>
              <a:rPr lang="en-US" dirty="0"/>
              <a:t>et </a:t>
            </a:r>
            <a:r>
              <a:rPr lang="en-US" dirty="0" smtClean="0"/>
              <a:t>al., 2016, </a:t>
            </a:r>
            <a:r>
              <a:rPr lang="en-US" i="1" dirty="0" smtClean="0"/>
              <a:t>GEB</a:t>
            </a:r>
          </a:p>
          <a:p>
            <a:r>
              <a:rPr lang="en-US" dirty="0" smtClean="0"/>
              <a:t>Expert Maps:          Merow et al., 2017, GEB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772895" y="1883058"/>
            <a:ext cx="0" cy="1266568"/>
          </a:xfrm>
          <a:prstGeom prst="straightConnector1">
            <a:avLst/>
          </a:prstGeom>
          <a:ln w="63500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2-01-05 at 10.40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6725" y="2423902"/>
            <a:ext cx="2351134" cy="1341238"/>
          </a:xfrm>
          <a:prstGeom prst="rect">
            <a:avLst/>
          </a:prstGeom>
        </p:spPr>
      </p:pic>
      <p:pic>
        <p:nvPicPr>
          <p:cNvPr id="35" name="Picture 34" descr="Macintosh HD:Users:ctg:Dropbox:Shared:Cory_Matt_Shared:In_Progress:Paper_2_Simple_SDMs:CodeForDataProcessing:Plots:geographic clustering response curves-diagonal-24-3-13.pdf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7" b="50241"/>
          <a:stretch/>
        </p:blipFill>
        <p:spPr bwMode="auto">
          <a:xfrm>
            <a:off x="4661263" y="603782"/>
            <a:ext cx="2454950" cy="232039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 rot="16200000">
            <a:off x="7794251" y="3797684"/>
            <a:ext cx="1326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ccurrence 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0670" y="3395808"/>
            <a:ext cx="18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Protea punctata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667421" y="2950174"/>
            <a:ext cx="2890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wet                          dry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8610" y="0"/>
            <a:ext cx="868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Global Change      Demography        </a:t>
            </a:r>
            <a:r>
              <a:rPr lang="en-US" b="1" dirty="0" smtClean="0"/>
              <a:t>Biodiversity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    Communities         Synthesis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4" grpId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2859" y="605875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Conclusions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5707" y="1707106"/>
            <a:ext cx="85924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Climate &gt;&gt; land use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Environmental change alone doesn’t predict loss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Priorities for loss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9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835" y="2667000"/>
            <a:ext cx="5836024" cy="990600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Environmental </a:t>
            </a:r>
            <a:r>
              <a:rPr lang="en-US" dirty="0" smtClean="0"/>
              <a:t>Extrapolation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687" y="39624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assumptions were made?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Extrapolation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942" y="0"/>
            <a:ext cx="4323521" cy="6858000"/>
          </a:xfrm>
        </p:spPr>
      </p:pic>
      <p:sp>
        <p:nvSpPr>
          <p:cNvPr id="5" name="TextBox 4"/>
          <p:cNvSpPr txBox="1"/>
          <p:nvPr/>
        </p:nvSpPr>
        <p:spPr>
          <a:xfrm>
            <a:off x="3062083" y="2098654"/>
            <a:ext cx="1720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clamping</a:t>
            </a:r>
            <a:endParaRPr lang="en-US" sz="3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779942" y="2112080"/>
            <a:ext cx="2161760" cy="346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779942" y="2241177"/>
            <a:ext cx="3521376" cy="348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2" y="3322291"/>
            <a:ext cx="4724400" cy="3055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5065" y="648866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Thullier</a:t>
            </a:r>
            <a:r>
              <a:rPr lang="en-US" dirty="0" smtClean="0"/>
              <a:t> et al. 2004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159622" y="3322291"/>
            <a:ext cx="896470" cy="125057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65456" y="2987028"/>
            <a:ext cx="79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oops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696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117" y="533400"/>
            <a:ext cx="7403883" cy="632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17" y="91887"/>
            <a:ext cx="2518118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Forecasting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657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do it</a:t>
            </a:r>
          </a:p>
          <a:p>
            <a:r>
              <a:rPr lang="en-US" dirty="0"/>
              <a:t>Get more data in the range you want to </a:t>
            </a:r>
            <a:r>
              <a:rPr lang="en-US" dirty="0" smtClean="0"/>
              <a:t>predict</a:t>
            </a:r>
          </a:p>
          <a:p>
            <a:r>
              <a:rPr lang="en-US" dirty="0" smtClean="0"/>
              <a:t>Cross validation </a:t>
            </a:r>
          </a:p>
        </p:txBody>
      </p:sp>
    </p:spTree>
    <p:extLst>
      <p:ext uri="{BB962C8B-B14F-4D97-AF65-F5344CB8AC3E}">
        <p14:creationId xmlns:p14="http://schemas.microsoft.com/office/powerpoint/2010/main" val="16898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9424" y="1600200"/>
            <a:ext cx="5565152" cy="4876800"/>
          </a:xfrm>
        </p:spPr>
      </p:pic>
      <p:sp>
        <p:nvSpPr>
          <p:cNvPr id="5" name="TextBox 4"/>
          <p:cNvSpPr txBox="1"/>
          <p:nvPr/>
        </p:nvSpPr>
        <p:spPr>
          <a:xfrm>
            <a:off x="5672064" y="647700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Roberts et al. 2016, Ecography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do it</a:t>
            </a:r>
          </a:p>
          <a:p>
            <a:r>
              <a:rPr lang="en-US" dirty="0"/>
              <a:t>Get more data in the range you want to </a:t>
            </a:r>
            <a:r>
              <a:rPr lang="en-US" dirty="0" smtClean="0"/>
              <a:t>predict</a:t>
            </a:r>
          </a:p>
          <a:p>
            <a:r>
              <a:rPr lang="en-US" dirty="0" smtClean="0"/>
              <a:t>Cross validation </a:t>
            </a:r>
          </a:p>
          <a:p>
            <a:r>
              <a:rPr lang="en-US" b="1" dirty="0" smtClean="0"/>
              <a:t>Constrain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788" y="2684182"/>
            <a:ext cx="5592483" cy="37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72635" cy="4876800"/>
          </a:xfrm>
        </p:spPr>
        <p:txBody>
          <a:bodyPr/>
          <a:lstStyle/>
          <a:p>
            <a:r>
              <a:rPr lang="en-US" dirty="0" smtClean="0"/>
              <a:t>Don’t do it</a:t>
            </a:r>
          </a:p>
          <a:p>
            <a:r>
              <a:rPr lang="en-US" dirty="0"/>
              <a:t>Get more data in the range you want to </a:t>
            </a:r>
            <a:r>
              <a:rPr lang="en-US" dirty="0" smtClean="0"/>
              <a:t>predict</a:t>
            </a:r>
          </a:p>
          <a:p>
            <a:r>
              <a:rPr lang="en-US" dirty="0" smtClean="0"/>
              <a:t>Cross validation </a:t>
            </a:r>
          </a:p>
          <a:p>
            <a:r>
              <a:rPr lang="en-US" dirty="0" smtClean="0"/>
              <a:t>Constrain it</a:t>
            </a:r>
          </a:p>
          <a:p>
            <a:r>
              <a:rPr lang="en-US" b="1" dirty="0" smtClean="0"/>
              <a:t>Make a heuristic argument that its 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059" y="2019300"/>
            <a:ext cx="304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do it</a:t>
            </a:r>
          </a:p>
          <a:p>
            <a:r>
              <a:rPr lang="en-US" dirty="0"/>
              <a:t>Get more data in the range you want to </a:t>
            </a:r>
            <a:r>
              <a:rPr lang="en-US" dirty="0" smtClean="0"/>
              <a:t>predict</a:t>
            </a:r>
          </a:p>
          <a:p>
            <a:r>
              <a:rPr lang="en-US" dirty="0" smtClean="0"/>
              <a:t>Cross validation </a:t>
            </a:r>
          </a:p>
          <a:p>
            <a:r>
              <a:rPr lang="en-US" dirty="0" smtClean="0"/>
              <a:t>Constrain it</a:t>
            </a:r>
          </a:p>
          <a:p>
            <a:r>
              <a:rPr lang="en-US" dirty="0" smtClean="0"/>
              <a:t>Make a heuristic argument that its ok</a:t>
            </a:r>
          </a:p>
          <a:p>
            <a:r>
              <a:rPr lang="en-US" b="1" dirty="0"/>
              <a:t>Make a mechanistic model</a:t>
            </a:r>
          </a:p>
          <a:p>
            <a:r>
              <a:rPr lang="en-US" b="1" dirty="0" smtClean="0"/>
              <a:t>Predict another emergent pattern to validate the extrapolation with a different type of data</a:t>
            </a:r>
          </a:p>
        </p:txBody>
      </p:sp>
    </p:spTree>
    <p:extLst>
      <p:ext uri="{BB962C8B-B14F-4D97-AF65-F5344CB8AC3E}">
        <p14:creationId xmlns:p14="http://schemas.microsoft.com/office/powerpoint/2010/main" val="136372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835" y="2667000"/>
            <a:ext cx="5280212" cy="990600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Spatial Extrapolatio</a:t>
            </a:r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8612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964" y="191877"/>
            <a:ext cx="8229600" cy="990600"/>
          </a:xfrm>
        </p:spPr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Forecasts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4" y="1889250"/>
            <a:ext cx="3419025" cy="38491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282" y="1503507"/>
            <a:ext cx="108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69767" y="1503507"/>
            <a:ext cx="18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2050: RCP 8.5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62669" y="1456673"/>
            <a:ext cx="18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2070: RCP 8.5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44" y="1889250"/>
            <a:ext cx="2323296" cy="3837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07" y="1781306"/>
            <a:ext cx="2281289" cy="37823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78130" y="616246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Salix geyeriana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0" y="5738435"/>
            <a:ext cx="671760" cy="10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mp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43" r="45025"/>
          <a:stretch/>
        </p:blipFill>
        <p:spPr>
          <a:xfrm>
            <a:off x="1217142" y="1021895"/>
            <a:ext cx="4500006" cy="446504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Two cultures of SDMing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49803" y="2247745"/>
            <a:ext cx="365760" cy="365760"/>
          </a:xfrm>
          <a:prstGeom prst="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15563" y="2247745"/>
            <a:ext cx="365760" cy="365760"/>
          </a:xfrm>
          <a:prstGeom prst="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84338" y="2252450"/>
            <a:ext cx="365760" cy="36576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850097" y="2252450"/>
            <a:ext cx="365760" cy="36576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215857" y="2252450"/>
            <a:ext cx="365760" cy="36576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52818" y="2591928"/>
            <a:ext cx="365760" cy="36576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18578" y="2595864"/>
            <a:ext cx="365760" cy="365760"/>
          </a:xfrm>
          <a:prstGeom prst="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81323" y="2617853"/>
            <a:ext cx="365760" cy="365760"/>
          </a:xfrm>
          <a:prstGeom prst="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49803" y="2961708"/>
            <a:ext cx="365760" cy="36576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49803" y="3340796"/>
            <a:ext cx="365760" cy="36576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15563" y="2961708"/>
            <a:ext cx="365760" cy="36576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115563" y="3340796"/>
            <a:ext cx="365760" cy="365760"/>
          </a:xfrm>
          <a:prstGeom prst="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81323" y="2961708"/>
            <a:ext cx="365760" cy="36576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7083" y="2618210"/>
            <a:ext cx="365760" cy="36576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15858" y="2618210"/>
            <a:ext cx="365760" cy="36576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847083" y="2961708"/>
            <a:ext cx="365760" cy="36576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215858" y="2961624"/>
            <a:ext cx="365760" cy="36576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81323" y="3327468"/>
            <a:ext cx="365760" cy="36576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850098" y="3314175"/>
            <a:ext cx="365760" cy="36576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215857" y="3327468"/>
            <a:ext cx="365760" cy="3657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Screen Shot 2013-01-31 at 11.11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182" y="3919643"/>
            <a:ext cx="2905988" cy="1807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092443" y="4851318"/>
            <a:ext cx="345733" cy="290943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6752818" y="3706556"/>
            <a:ext cx="362745" cy="114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438176" y="3693228"/>
            <a:ext cx="1143442" cy="115809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1" y="5726643"/>
            <a:ext cx="5751987" cy="769441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Bumps attributed to environmental response actually arise in geographic space</a:t>
            </a:r>
            <a:endParaRPr lang="en-US" sz="2200" dirty="0"/>
          </a:p>
        </p:txBody>
      </p:sp>
      <p:sp>
        <p:nvSpPr>
          <p:cNvPr id="44" name="TextBox 43"/>
          <p:cNvSpPr txBox="1"/>
          <p:nvPr/>
        </p:nvSpPr>
        <p:spPr>
          <a:xfrm>
            <a:off x="26924" y="3183004"/>
            <a:ext cx="170716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/>
              <a:t>occurrence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48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144"/>
            <a:ext cx="8229600" cy="990600"/>
          </a:xfrm>
        </p:spPr>
        <p:txBody>
          <a:bodyPr/>
          <a:lstStyle/>
          <a:p>
            <a:r>
              <a:rPr lang="en-US" dirty="0" smtClean="0"/>
              <a:t>Spatial </a:t>
            </a:r>
            <a:r>
              <a:rPr lang="en-US" dirty="0"/>
              <a:t>A</a:t>
            </a:r>
            <a:r>
              <a:rPr lang="en-US" dirty="0" smtClean="0"/>
              <a:t>ggregation and Overfitting</a:t>
            </a:r>
            <a:endParaRPr lang="en-US" dirty="0"/>
          </a:p>
        </p:txBody>
      </p:sp>
      <p:pic>
        <p:nvPicPr>
          <p:cNvPr id="3" name="Picture 2" descr="temp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176" b="18489"/>
          <a:stretch/>
        </p:blipFill>
        <p:spPr>
          <a:xfrm>
            <a:off x="1581113" y="5892877"/>
            <a:ext cx="5700220" cy="595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1113" y="6405231"/>
            <a:ext cx="17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(Suitable)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9820" y="6405231"/>
            <a:ext cx="210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Warm (Unsuitable)</a:t>
            </a:r>
            <a:endParaRPr lang="en-US" dirty="0"/>
          </a:p>
        </p:txBody>
      </p:sp>
      <p:pic>
        <p:nvPicPr>
          <p:cNvPr id="7" name="Picture 6" descr="temp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584" r="65359"/>
          <a:stretch/>
        </p:blipFill>
        <p:spPr>
          <a:xfrm>
            <a:off x="843841" y="3440026"/>
            <a:ext cx="2542990" cy="2467365"/>
          </a:xfrm>
          <a:prstGeom prst="rect">
            <a:avLst/>
          </a:prstGeom>
        </p:spPr>
      </p:pic>
      <p:pic>
        <p:nvPicPr>
          <p:cNvPr id="8" name="Picture 7" descr="te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89" y="1028308"/>
            <a:ext cx="7340999" cy="4893999"/>
          </a:xfrm>
          <a:prstGeom prst="rect">
            <a:avLst/>
          </a:prstGeom>
        </p:spPr>
      </p:pic>
      <p:pic>
        <p:nvPicPr>
          <p:cNvPr id="9" name="Picture 8" descr="temp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359"/>
          <a:stretch/>
        </p:blipFill>
        <p:spPr>
          <a:xfrm>
            <a:off x="843841" y="1028308"/>
            <a:ext cx="2542990" cy="4893999"/>
          </a:xfrm>
          <a:prstGeom prst="rect">
            <a:avLst/>
          </a:prstGeom>
        </p:spPr>
      </p:pic>
      <p:pic>
        <p:nvPicPr>
          <p:cNvPr id="10" name="Picture 9" descr="temp2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618"/>
          <a:stretch/>
        </p:blipFill>
        <p:spPr>
          <a:xfrm>
            <a:off x="841589" y="1028308"/>
            <a:ext cx="5019923" cy="48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0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144"/>
            <a:ext cx="8229600" cy="990600"/>
          </a:xfrm>
        </p:spPr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3" name="Picture 2" descr="temp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176" b="18489"/>
          <a:stretch/>
        </p:blipFill>
        <p:spPr>
          <a:xfrm>
            <a:off x="1581113" y="5892877"/>
            <a:ext cx="5700220" cy="595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1113" y="6405231"/>
            <a:ext cx="17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 (Suitable)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9820" y="6405231"/>
            <a:ext cx="210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Warm (Unsuitable)</a:t>
            </a:r>
            <a:endParaRPr lang="en-US" dirty="0"/>
          </a:p>
        </p:txBody>
      </p:sp>
      <p:pic>
        <p:nvPicPr>
          <p:cNvPr id="11" name="Picture 10" descr="temp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68626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Spatial models</a:t>
            </a:r>
            <a:endParaRPr lang="en-US" dirty="0"/>
          </a:p>
        </p:txBody>
      </p:sp>
      <p:pic>
        <p:nvPicPr>
          <p:cNvPr id="4" name="Picture 3" descr="Screen Shot 2013-01-30 at 5.39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351" y="2592884"/>
            <a:ext cx="4098037" cy="40722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18233" y="1766183"/>
          <a:ext cx="3909906" cy="7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Equation" r:id="rId5" imgW="1193800" imgH="215900" progId="Equation.3">
                  <p:embed/>
                </p:oleObj>
              </mc:Choice>
              <mc:Fallback>
                <p:oleObj name="Equation" r:id="rId5" imgW="1193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233" y="1766183"/>
                        <a:ext cx="3909906" cy="70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28901" y="1856043"/>
            <a:ext cx="425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Spatial random </a:t>
            </a:r>
            <a:r>
              <a:rPr lang="en-US" sz="2800" dirty="0" smtClean="0"/>
              <a:t>intercept</a:t>
            </a:r>
            <a:r>
              <a:rPr lang="en-US" sz="2800" dirty="0"/>
              <a:t>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231306" y="6203482"/>
            <a:ext cx="268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package: </a:t>
            </a:r>
            <a:r>
              <a:rPr lang="en-US" sz="2400" dirty="0" err="1" smtClean="0"/>
              <a:t>hSDM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10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prediction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6331" y="1524000"/>
            <a:ext cx="155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Elevation</a:t>
            </a:r>
            <a:endParaRPr lang="en-US" sz="2400" b="1" dirty="0"/>
          </a:p>
        </p:txBody>
      </p:sp>
      <p:pic>
        <p:nvPicPr>
          <p:cNvPr id="5" name="Picture 4" descr="Screen Shot 2013-04-23 at 4.2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06" y="1524000"/>
            <a:ext cx="5568130" cy="2598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4246" y="1800999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Mean</a:t>
            </a:r>
            <a:endParaRPr lang="en-US" sz="2400" dirty="0"/>
          </a:p>
        </p:txBody>
      </p:sp>
      <p:pic>
        <p:nvPicPr>
          <p:cNvPr id="10" name="Picture 9" descr="472f84d553d132c26a9e5b94d45181d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4053" y="3271925"/>
            <a:ext cx="1804049" cy="1353037"/>
          </a:xfrm>
          <a:prstGeom prst="rect">
            <a:avLst/>
          </a:prstGeom>
          <a:ln w="38100" cmpd="sng">
            <a:solidFill>
              <a:srgbClr val="7F7F7F"/>
            </a:solidFill>
          </a:ln>
        </p:spPr>
      </p:pic>
      <p:pic>
        <p:nvPicPr>
          <p:cNvPr id="11" name="Picture 10" descr="tem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86" r="6580" b="12063"/>
          <a:stretch>
            <a:fillRect/>
          </a:stretch>
        </p:blipFill>
        <p:spPr>
          <a:xfrm>
            <a:off x="1356606" y="4111061"/>
            <a:ext cx="5467049" cy="2746939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3824246" y="4122054"/>
            <a:ext cx="122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35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23 at 4.48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254"/>
          <a:stretch/>
        </p:blipFill>
        <p:spPr>
          <a:xfrm>
            <a:off x="4867686" y="4122389"/>
            <a:ext cx="4163862" cy="20698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prediction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82682" y="4122389"/>
            <a:ext cx="3931920" cy="63976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Generalization</a:t>
            </a:r>
            <a:endParaRPr lang="en-US" dirty="0"/>
          </a:p>
        </p:txBody>
      </p:sp>
      <p:pic>
        <p:nvPicPr>
          <p:cNvPr id="11" name="Picture 10" descr="Screen Shot 2013-04-23 at 4.25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63" y="4051992"/>
            <a:ext cx="4586882" cy="2140210"/>
          </a:xfrm>
          <a:prstGeom prst="rect">
            <a:avLst/>
          </a:prstGeom>
        </p:spPr>
      </p:pic>
      <p:pic>
        <p:nvPicPr>
          <p:cNvPr id="13" name="Picture 12" descr="tem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86" r="6580" b="12063"/>
          <a:stretch>
            <a:fillRect/>
          </a:stretch>
        </p:blipFill>
        <p:spPr>
          <a:xfrm>
            <a:off x="174963" y="1992359"/>
            <a:ext cx="3721327" cy="1869795"/>
          </a:xfrm>
          <a:prstGeom prst="rect">
            <a:avLst/>
          </a:prstGeom>
          <a:effectLst/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1134305" y="4051992"/>
            <a:ext cx="3068399" cy="639762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Accurate Spatial Prediction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8234" y="2059255"/>
            <a:ext cx="83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704" y="1549753"/>
            <a:ext cx="4763995" cy="23124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2777" y="1710260"/>
            <a:ext cx="2008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Spatial Effects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656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835" y="2667000"/>
            <a:ext cx="5280212" cy="990600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Temporal Extrapolation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4406038" cy="990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Temporal extrapolation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38" y="-1"/>
            <a:ext cx="2165091" cy="688674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443373"/>
            <a:ext cx="3658144" cy="2857587"/>
          </a:xfrm>
          <a:prstGeom prst="rect">
            <a:avLst/>
          </a:prstGeom>
          <a:solidFill>
            <a:schemeClr val="accent1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000" smtClean="0"/>
              <a:t>Correlative models can only take you so far….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522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1-11 at 6.44.2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5" y="2716738"/>
            <a:ext cx="8559709" cy="3590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75910"/>
            <a:ext cx="8328214" cy="4481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And the need for mechanism…</a:t>
            </a:r>
            <a:endParaRPr lang="en-US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7035537" y="6373203"/>
            <a:ext cx="165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http://xkcd.com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337512" y="3634183"/>
            <a:ext cx="1891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forest</a:t>
            </a:r>
          </a:p>
          <a:p>
            <a:r>
              <a:rPr lang="en-US" dirty="0" smtClean="0"/>
              <a:t> example of </a:t>
            </a:r>
          </a:p>
          <a:p>
            <a:r>
              <a:rPr lang="en-US" dirty="0" smtClean="0"/>
              <a:t>something going </a:t>
            </a:r>
          </a:p>
          <a:p>
            <a:r>
              <a:rPr lang="en-US" dirty="0" smtClean="0"/>
              <a:t>wrong!!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0323" y="652184"/>
            <a:ext cx="3277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Correlative		</a:t>
            </a:r>
            <a:endParaRPr lang="en-US" sz="4000" dirty="0"/>
          </a:p>
        </p:txBody>
      </p:sp>
      <p:pic>
        <p:nvPicPr>
          <p:cNvPr id="9" name="Picture 8" descr="Screen Shot 2013-01-09 at 12.04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530" y="1540138"/>
            <a:ext cx="4278071" cy="2281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8934" y="3801676"/>
            <a:ext cx="2783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Summer rainfall</a:t>
            </a:r>
            <a:endParaRPr lang="en-US" sz="2800" dirty="0"/>
          </a:p>
        </p:txBody>
      </p:sp>
      <p:pic>
        <p:nvPicPr>
          <p:cNvPr id="11" name="Picture 10" descr="Screen Shot 2014-06-24 at 4.44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33" y="1405037"/>
            <a:ext cx="3872189" cy="2844701"/>
          </a:xfrm>
          <a:prstGeom prst="rect">
            <a:avLst/>
          </a:prstGeom>
        </p:spPr>
      </p:pic>
      <p:pic>
        <p:nvPicPr>
          <p:cNvPr id="12" name="Picture 11" descr="Screen Shot 2014-02-26 at 7.43.14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1885" y="4321466"/>
            <a:ext cx="4382030" cy="2092895"/>
          </a:xfrm>
          <a:prstGeom prst="rect">
            <a:avLst/>
          </a:prstGeom>
        </p:spPr>
      </p:pic>
      <p:pic>
        <p:nvPicPr>
          <p:cNvPr id="13" name="Picture 12" descr="Screen Shot 2013-04-23 at 4.25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09" y="4294446"/>
            <a:ext cx="4543387" cy="2119915"/>
          </a:xfrm>
          <a:prstGeom prst="rect">
            <a:avLst/>
          </a:prstGeom>
        </p:spPr>
      </p:pic>
      <p:pic>
        <p:nvPicPr>
          <p:cNvPr id="14" name="Picture 13" descr="Screen Shot 2014-06-24 at 4.44.34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498" y="4347260"/>
            <a:ext cx="275513" cy="19725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0323" y="2775085"/>
            <a:ext cx="3215769" cy="2092881"/>
          </a:xfrm>
          <a:prstGeom prst="rect">
            <a:avLst/>
          </a:prstGeom>
          <a:solidFill>
            <a:srgbClr val="979797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Correlative models are only useful if things don’t change too much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34581" y="652184"/>
            <a:ext cx="3277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Mechanistic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226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9852212" cy="6557682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3000" b="1" dirty="0"/>
              <a:t>Case </a:t>
            </a:r>
            <a:r>
              <a:rPr lang="en-US" sz="3000" b="1" dirty="0" smtClean="0"/>
              <a:t>study</a:t>
            </a:r>
            <a:r>
              <a:rPr lang="en-US" sz="3000" b="1" dirty="0" smtClean="0"/>
              <a:t> </a:t>
            </a:r>
          </a:p>
          <a:p>
            <a:pPr marL="0" indent="0">
              <a:buNone/>
            </a:pPr>
            <a:r>
              <a:rPr lang="en-US" sz="3000" b="1" dirty="0" smtClean="0"/>
              <a:t>Types </a:t>
            </a:r>
            <a:r>
              <a:rPr lang="en-US" sz="3000" b="1" dirty="0"/>
              <a:t>of </a:t>
            </a:r>
            <a:r>
              <a:rPr lang="en-US" sz="3000" b="1" dirty="0" smtClean="0"/>
              <a:t>extrapolation</a:t>
            </a:r>
            <a:endParaRPr lang="en-US" sz="3000" b="1" dirty="0" smtClean="0"/>
          </a:p>
          <a:p>
            <a:pPr lvl="1"/>
            <a:r>
              <a:rPr lang="en-US" sz="3000" dirty="0" smtClean="0"/>
              <a:t>Environment*</a:t>
            </a:r>
          </a:p>
          <a:p>
            <a:pPr lvl="1"/>
            <a:r>
              <a:rPr lang="en-US" sz="3000" dirty="0"/>
              <a:t>Space</a:t>
            </a:r>
          </a:p>
          <a:p>
            <a:pPr lvl="1"/>
            <a:r>
              <a:rPr lang="en-US" sz="3000" dirty="0" smtClean="0"/>
              <a:t>Time </a:t>
            </a:r>
            <a:endParaRPr lang="en-US" sz="3000" dirty="0" smtClean="0"/>
          </a:p>
          <a:p>
            <a:pPr marL="274320" lvl="1" indent="0">
              <a:buNone/>
            </a:pPr>
            <a:r>
              <a:rPr lang="en-US" sz="3000" b="1" dirty="0" smtClean="0"/>
              <a:t>Uncertainty</a:t>
            </a:r>
          </a:p>
          <a:p>
            <a:pPr lvl="1"/>
            <a:r>
              <a:rPr lang="en-US" sz="3000" dirty="0" smtClean="0"/>
              <a:t>Modeling </a:t>
            </a:r>
            <a:r>
              <a:rPr lang="en-US" sz="3000" dirty="0"/>
              <a:t>decisions</a:t>
            </a:r>
          </a:p>
          <a:p>
            <a:pPr lvl="1"/>
            <a:r>
              <a:rPr lang="en-US" sz="3000" dirty="0"/>
              <a:t>Parameters</a:t>
            </a:r>
          </a:p>
          <a:p>
            <a:pPr lvl="1"/>
            <a:r>
              <a:rPr lang="en-US" sz="3000" dirty="0"/>
              <a:t>Future Scenarios</a:t>
            </a:r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5656729" y="2312894"/>
            <a:ext cx="3030071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W</a:t>
            </a:r>
            <a:r>
              <a:rPr lang="en-US" sz="3000" dirty="0" smtClean="0"/>
              <a:t>here can</a:t>
            </a:r>
          </a:p>
          <a:p>
            <a:r>
              <a:rPr lang="en-US" sz="3000" dirty="0"/>
              <a:t>b</a:t>
            </a:r>
            <a:r>
              <a:rPr lang="en-US" sz="3000" dirty="0" smtClean="0"/>
              <a:t>iology provide guidance?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86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235" y="2075329"/>
            <a:ext cx="2913529" cy="990600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5234" y="3621740"/>
            <a:ext cx="5571565" cy="2855259"/>
          </a:xfrm>
        </p:spPr>
        <p:txBody>
          <a:bodyPr/>
          <a:lstStyle/>
          <a:p>
            <a:r>
              <a:rPr lang="en-US" dirty="0"/>
              <a:t>Modeling decisions</a:t>
            </a:r>
          </a:p>
          <a:p>
            <a:r>
              <a:rPr lang="en-US" dirty="0" smtClean="0"/>
              <a:t>Parameters</a:t>
            </a:r>
          </a:p>
          <a:p>
            <a:r>
              <a:rPr lang="en-US" dirty="0" smtClean="0"/>
              <a:t>Future Scenarios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</a:t>
            </a:r>
            <a:r>
              <a:rPr lang="en-US" dirty="0" smtClean="0"/>
              <a:t>decisions</a:t>
            </a:r>
            <a:r>
              <a:rPr lang="en-US" dirty="0"/>
              <a:t>: </a:t>
            </a:r>
            <a:r>
              <a:rPr lang="en-US" dirty="0" smtClean="0"/>
              <a:t>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097" y="1600200"/>
            <a:ext cx="5845805" cy="4876800"/>
          </a:xfrm>
        </p:spPr>
      </p:pic>
    </p:spTree>
    <p:extLst>
      <p:ext uri="{BB962C8B-B14F-4D97-AF65-F5344CB8AC3E}">
        <p14:creationId xmlns:p14="http://schemas.microsoft.com/office/powerpoint/2010/main" val="16510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148" y="0"/>
            <a:ext cx="7887925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3467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br>
              <a:rPr lang="en-US" dirty="0" smtClean="0"/>
            </a:br>
            <a:r>
              <a:rPr lang="en-US" dirty="0" smtClean="0"/>
              <a:t>decisions: </a:t>
            </a:r>
            <a:br>
              <a:rPr lang="en-US" dirty="0" smtClean="0"/>
            </a:br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4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Decisions: Binary Maps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0488" y="5806892"/>
            <a:ext cx="712246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Determining the right threshold is dodgy with </a:t>
            </a:r>
            <a:r>
              <a:rPr lang="en-US" b="1" dirty="0" smtClean="0"/>
              <a:t>presence </a:t>
            </a:r>
            <a:r>
              <a:rPr lang="mr-IN" b="1" dirty="0" smtClean="0"/>
              <a:t>–</a:t>
            </a:r>
            <a:r>
              <a:rPr lang="en-US" b="1" dirty="0" smtClean="0"/>
              <a:t> only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400" y="726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up the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1" y="1365661"/>
            <a:ext cx="9144000" cy="4161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676" y="635947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Merow et al, pretty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7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10361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</a:t>
            </a:r>
            <a:r>
              <a:rPr lang="en-US" dirty="0" smtClean="0"/>
              <a:t>Decisions: Binary vs. </a:t>
            </a:r>
            <a:r>
              <a:rPr lang="en-US" b="1" dirty="0" smtClean="0"/>
              <a:t>Trinary</a:t>
            </a:r>
            <a:r>
              <a:rPr lang="en-US" dirty="0" smtClean="0"/>
              <a:t> Maps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400" y="726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up the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1400961"/>
            <a:ext cx="6275770" cy="2853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271" y="2711669"/>
            <a:ext cx="3218322" cy="3944445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8676" y="635947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Merow et al, pretty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610"/>
            <a:ext cx="8229600" cy="990600"/>
          </a:xfrm>
        </p:spPr>
        <p:txBody>
          <a:bodyPr/>
          <a:lstStyle/>
          <a:p>
            <a:r>
              <a:rPr lang="en-US" dirty="0"/>
              <a:t>Parameter Uncertainty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776103" y="5001869"/>
            <a:ext cx="606425" cy="365125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tem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133" r="64073"/>
          <a:stretch/>
        </p:blipFill>
        <p:spPr>
          <a:xfrm>
            <a:off x="4122178" y="4017619"/>
            <a:ext cx="3810000" cy="2644175"/>
          </a:xfrm>
          <a:prstGeom prst="rect">
            <a:avLst/>
          </a:prstGeom>
        </p:spPr>
      </p:pic>
      <p:pic>
        <p:nvPicPr>
          <p:cNvPr id="12" name="Picture 11" descr="temp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638" b="49338"/>
          <a:stretch/>
        </p:blipFill>
        <p:spPr>
          <a:xfrm>
            <a:off x="457200" y="4336941"/>
            <a:ext cx="2740025" cy="228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410" y="1315860"/>
            <a:ext cx="3599180" cy="2701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9188" y="6391483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Occurrence probability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46"/>
    </mc:Choice>
    <mc:Fallback xmlns="">
      <p:transition xmlns:p14="http://schemas.microsoft.com/office/powerpoint/2010/main" spd="slow" advTm="58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Uncertainty</a:t>
            </a:r>
          </a:p>
        </p:txBody>
      </p:sp>
      <p:pic>
        <p:nvPicPr>
          <p:cNvPr id="7" name="Picture 6" descr="Alliaria_petiolata_-_garlic_mustard_-_desc-flowers_buds_seedpo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975" y="1298222"/>
            <a:ext cx="1013136" cy="923166"/>
          </a:xfrm>
          <a:prstGeom prst="rect">
            <a:avLst/>
          </a:prstGeom>
          <a:ln w="38100" cmpd="sng">
            <a:solidFill>
              <a:srgbClr val="595959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254" y="1524000"/>
            <a:ext cx="6053667" cy="5083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0560" y="6412838"/>
            <a:ext cx="282654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404040"/>
                </a:solidFill>
              </a:rPr>
              <a:t>Merow, </a:t>
            </a:r>
            <a:r>
              <a:rPr lang="en-US" dirty="0" smtClean="0">
                <a:solidFill>
                  <a:srgbClr val="404040"/>
                </a:solidFill>
              </a:rPr>
              <a:t>et al. 2017, PNAS</a:t>
            </a:r>
            <a:endParaRPr lang="en-US" dirty="0">
              <a:solidFill>
                <a:srgbClr val="404040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55215"/>
            <a:ext cx="2734235" cy="20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</a:t>
            </a:r>
            <a:br>
              <a:rPr lang="en-US" dirty="0" smtClean="0"/>
            </a:br>
            <a:r>
              <a:rPr lang="en-US" dirty="0" smtClean="0"/>
              <a:t>scenarios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652" y="0"/>
            <a:ext cx="571134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459" y="2474259"/>
            <a:ext cx="1172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</a:t>
            </a:r>
          </a:p>
          <a:p>
            <a:r>
              <a:rPr lang="en-US" dirty="0" smtClean="0"/>
              <a:t>Climate</a:t>
            </a:r>
          </a:p>
          <a:p>
            <a:r>
              <a:rPr lang="en-US" dirty="0" smtClean="0"/>
              <a:t>Land Use</a:t>
            </a:r>
          </a:p>
          <a:p>
            <a:r>
              <a:rPr lang="en-US" dirty="0" err="1" smtClean="0"/>
              <a:t>Disperal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0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852212" cy="6557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/>
              <a:t> Types </a:t>
            </a:r>
            <a:r>
              <a:rPr lang="en-US" sz="3000" b="1" dirty="0"/>
              <a:t>of extrapolation</a:t>
            </a:r>
            <a:endParaRPr lang="en-US" sz="3000" b="1" dirty="0" smtClean="0"/>
          </a:p>
          <a:p>
            <a:pPr lvl="1"/>
            <a:r>
              <a:rPr lang="en-US" sz="3000" dirty="0" smtClean="0"/>
              <a:t>Environment</a:t>
            </a:r>
            <a:endParaRPr lang="en-US" sz="3000" dirty="0" smtClean="0"/>
          </a:p>
          <a:p>
            <a:pPr lvl="1"/>
            <a:r>
              <a:rPr lang="en-US" sz="3000" dirty="0"/>
              <a:t>Space</a:t>
            </a:r>
          </a:p>
          <a:p>
            <a:pPr lvl="1"/>
            <a:r>
              <a:rPr lang="en-US" sz="3000" dirty="0" smtClean="0"/>
              <a:t>Time </a:t>
            </a:r>
          </a:p>
          <a:p>
            <a:pPr marL="274320" lvl="1" indent="0">
              <a:buNone/>
            </a:pPr>
            <a:r>
              <a:rPr lang="en-US" sz="3000" b="1" dirty="0" smtClean="0"/>
              <a:t>Uncertainty</a:t>
            </a:r>
            <a:endParaRPr lang="en-US" sz="3000" b="1" dirty="0"/>
          </a:p>
          <a:p>
            <a:pPr lvl="1"/>
            <a:r>
              <a:rPr lang="en-US" sz="3000" dirty="0"/>
              <a:t>Modeling decisions</a:t>
            </a:r>
          </a:p>
          <a:p>
            <a:pPr lvl="1"/>
            <a:r>
              <a:rPr lang="en-US" sz="3000" dirty="0"/>
              <a:t>Parameters</a:t>
            </a:r>
          </a:p>
          <a:p>
            <a:pPr lvl="1"/>
            <a:r>
              <a:rPr lang="en-US" sz="3000" dirty="0"/>
              <a:t>Future Scenarios</a:t>
            </a:r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5880846" y="2438400"/>
            <a:ext cx="2898550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 smtClean="0"/>
              <a:t>Identify the type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880846" y="4744143"/>
            <a:ext cx="2725426" cy="55399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smtClean="0"/>
              <a:t>Reduce, report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4382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15235" y="2075329"/>
            <a:ext cx="2913529" cy="9906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19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9107" y="917391"/>
            <a:ext cx="85635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Projected regional distribution losses of terrestrial vertebrates under different climate and land-use change scenarios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81502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1"/>
    </mc:Choice>
    <mc:Fallback xmlns="">
      <p:transition xmlns:p14="http://schemas.microsoft.com/office/powerpoint/2010/main" spd="slow" advTm="1792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310" y="1029325"/>
            <a:ext cx="902279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 smtClean="0">
                <a:latin typeface="Monaco" charset="0"/>
                <a:ea typeface="Monaco" charset="0"/>
                <a:cs typeface="Monaco" charset="0"/>
              </a:rPr>
              <a:t>Forecast potential range loss</a:t>
            </a:r>
            <a:r>
              <a:rPr lang="en-US" sz="3000" b="1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3000" b="1" dirty="0" smtClean="0">
                <a:latin typeface="Monaco" charset="0"/>
                <a:ea typeface="Monaco" charset="0"/>
                <a:cs typeface="Monaco" charset="0"/>
              </a:rPr>
              <a:t>for ~20k      </a:t>
            </a:r>
            <a:r>
              <a:rPr lang="en-US" sz="3000" dirty="0" smtClean="0"/>
              <a:t>                                  </a:t>
            </a:r>
          </a:p>
          <a:p>
            <a:pPr algn="ctr">
              <a:lnSpc>
                <a:spcPct val="150000"/>
              </a:lnSpc>
            </a:pPr>
            <a:endParaRPr lang="en-US" sz="3000" dirty="0" smtClean="0"/>
          </a:p>
          <a:p>
            <a:pPr algn="ctr">
              <a:lnSpc>
                <a:spcPct val="150000"/>
              </a:lnSpc>
            </a:pPr>
            <a:endParaRPr lang="en-US" sz="3000" dirty="0" smtClean="0"/>
          </a:p>
          <a:p>
            <a:pPr algn="ctr">
              <a:lnSpc>
                <a:spcPct val="150000"/>
              </a:lnSpc>
            </a:pPr>
            <a:r>
              <a:rPr lang="en-US" sz="3000" dirty="0" smtClean="0"/>
              <a:t>How do </a:t>
            </a:r>
          </a:p>
          <a:p>
            <a:pPr algn="ctr">
              <a:lnSpc>
                <a:spcPct val="150000"/>
              </a:lnSpc>
            </a:pPr>
            <a:r>
              <a:rPr lang="en-US" sz="4000" b="1" i="1" dirty="0" smtClean="0">
                <a:solidFill>
                  <a:srgbClr val="C00000"/>
                </a:solidFill>
              </a:rPr>
              <a:t>land use change and climate change </a:t>
            </a:r>
          </a:p>
          <a:p>
            <a:pPr algn="ctr">
              <a:lnSpc>
                <a:spcPct val="150000"/>
              </a:lnSpc>
            </a:pPr>
            <a:r>
              <a:rPr lang="en-US" sz="3000" dirty="0" smtClean="0"/>
              <a:t>contribute to </a:t>
            </a:r>
          </a:p>
          <a:p>
            <a:pPr algn="ctr">
              <a:lnSpc>
                <a:spcPct val="150000"/>
              </a:lnSpc>
            </a:pPr>
            <a:r>
              <a:rPr lang="en-US" sz="3000" i="1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expected</a:t>
            </a:r>
            <a:r>
              <a:rPr lang="en-US" sz="3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 range loss </a:t>
            </a:r>
            <a:r>
              <a:rPr lang="en-US" sz="3000" dirty="0" smtClean="0"/>
              <a:t>this century?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91155" y="321439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/>
              <a:t>Goals</a:t>
            </a:r>
            <a:endParaRPr lang="en-US" sz="4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55" y="1894283"/>
            <a:ext cx="1089900" cy="881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91" y="1874958"/>
            <a:ext cx="1194167" cy="900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25" y="1894283"/>
            <a:ext cx="1471096" cy="8814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00091" y="3100388"/>
            <a:ext cx="7686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403402"/>
            <a:ext cx="7886700" cy="1325563"/>
          </a:xfrm>
        </p:spPr>
        <p:txBody>
          <a:bodyPr/>
          <a:lstStyle/>
          <a:p>
            <a:r>
              <a:rPr lang="en-US" smtClean="0"/>
              <a:t>Informing IPBES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34085" y="1524000"/>
            <a:ext cx="1957087" cy="959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208" y="2295824"/>
            <a:ext cx="8296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International Panel on Biodiversity and Ecosystem Services</a:t>
            </a:r>
            <a:endParaRPr lang="en-US" sz="2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36" y="403402"/>
            <a:ext cx="2219678" cy="1600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208" y="2907091"/>
            <a:ext cx="742492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Goudy Old Style" charset="0"/>
                <a:ea typeface="Goudy Old Style" charset="0"/>
                <a:cs typeface="Goudy Old Style" charset="0"/>
              </a:rPr>
              <a:t>‘provides policymakers with </a:t>
            </a:r>
            <a:r>
              <a:rPr lang="en-US" sz="2600" b="1" dirty="0">
                <a:latin typeface="Goudy Old Style" charset="0"/>
                <a:ea typeface="Goudy Old Style" charset="0"/>
                <a:cs typeface="Goudy Old Style" charset="0"/>
              </a:rPr>
              <a:t>objective scientific assessments</a:t>
            </a:r>
            <a:r>
              <a:rPr lang="en-US" sz="2600" dirty="0">
                <a:latin typeface="Goudy Old Style" charset="0"/>
                <a:ea typeface="Goudy Old Style" charset="0"/>
                <a:cs typeface="Goudy Old Style" charset="0"/>
              </a:rPr>
              <a:t> about the state of knowledge regarding the planet’s </a:t>
            </a:r>
            <a:r>
              <a:rPr lang="en-US" sz="2600" b="1" dirty="0">
                <a:latin typeface="Goudy Old Style" charset="0"/>
                <a:ea typeface="Goudy Old Style" charset="0"/>
                <a:cs typeface="Goudy Old Style" charset="0"/>
              </a:rPr>
              <a:t>biodiversity, ecosystems </a:t>
            </a:r>
            <a:r>
              <a:rPr lang="en-US" sz="2600" dirty="0">
                <a:latin typeface="Goudy Old Style" charset="0"/>
                <a:ea typeface="Goudy Old Style" charset="0"/>
                <a:cs typeface="Goudy Old Style" charset="0"/>
              </a:rPr>
              <a:t>and the benefits they provide to </a:t>
            </a:r>
            <a:r>
              <a:rPr lang="en-US" sz="2600" dirty="0" smtClean="0">
                <a:latin typeface="Goudy Old Style" charset="0"/>
                <a:ea typeface="Goudy Old Style" charset="0"/>
                <a:cs typeface="Goudy Old Style" charset="0"/>
              </a:rPr>
              <a:t>people’</a:t>
            </a:r>
            <a:endParaRPr lang="en-US" sz="2600" dirty="0">
              <a:latin typeface="Goudy Old Style" charset="0"/>
              <a:ea typeface="Goudy Old Style" charset="0"/>
              <a:cs typeface="Goudy Old Sty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1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979797"/>
      </a:accent1>
      <a:accent2>
        <a:srgbClr val="898989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49485</TotalTime>
  <Words>1612</Words>
  <Application>Microsoft Macintosh PowerPoint</Application>
  <PresentationFormat>On-screen Show (4:3)</PresentationFormat>
  <Paragraphs>352</Paragraphs>
  <Slides>58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Calibri</vt:lpstr>
      <vt:lpstr>Copperplate Gothic Bold</vt:lpstr>
      <vt:lpstr>Goudy Old Style</vt:lpstr>
      <vt:lpstr>Mangal</vt:lpstr>
      <vt:lpstr>Monaco</vt:lpstr>
      <vt:lpstr>Arial</vt:lpstr>
      <vt:lpstr>Clarity</vt:lpstr>
      <vt:lpstr>Equation</vt:lpstr>
      <vt:lpstr>PowerPoint Presentation</vt:lpstr>
      <vt:lpstr>Occurrence patterns: starting point</vt:lpstr>
      <vt:lpstr>Occurrence</vt:lpstr>
      <vt:lpstr>Future Forecasts</vt:lpstr>
      <vt:lpstr>Outline</vt:lpstr>
      <vt:lpstr>PowerPoint Presentation</vt:lpstr>
      <vt:lpstr>PowerPoint Presentation</vt:lpstr>
      <vt:lpstr>PowerPoint Presentation</vt:lpstr>
      <vt:lpstr>Informing IPBES</vt:lpstr>
      <vt:lpstr>Informing IPBES</vt:lpstr>
      <vt:lpstr>PowerPoint Presentation</vt:lpstr>
      <vt:lpstr>PowerPoint Presentation</vt:lpstr>
      <vt:lpstr>Inputs</vt:lpstr>
      <vt:lpstr>Partitioning land use and climate losses </vt:lpstr>
      <vt:lpstr>Partitioning land use and climate losses </vt:lpstr>
      <vt:lpstr>Partitioning land use and climate losses </vt:lpstr>
      <vt:lpstr>Caveats/Decisions</vt:lpstr>
      <vt:lpstr>Expected losses…</vt:lpstr>
      <vt:lpstr>Expected losses…</vt:lpstr>
      <vt:lpstr>Consistent trends in expected losses…</vt:lpstr>
      <vt:lpstr>Climate &gt;&gt; Land Use</vt:lpstr>
      <vt:lpstr>Local loss </vt:lpstr>
      <vt:lpstr>PowerPoint Presentation</vt:lpstr>
      <vt:lpstr>PowerPoint Presentation</vt:lpstr>
      <vt:lpstr>Contribution to climate</vt:lpstr>
      <vt:lpstr>Next steps</vt:lpstr>
      <vt:lpstr>PowerPoint Presentation</vt:lpstr>
      <vt:lpstr>PowerPoint Presentation</vt:lpstr>
      <vt:lpstr>PowerPoint Presentation</vt:lpstr>
      <vt:lpstr>PowerPoint Presentation</vt:lpstr>
      <vt:lpstr>Environmental Extrapolation</vt:lpstr>
      <vt:lpstr>Extrapolation</vt:lpstr>
      <vt:lpstr>Forecasting</vt:lpstr>
      <vt:lpstr>What can we do about it?</vt:lpstr>
      <vt:lpstr>Cross Validation</vt:lpstr>
      <vt:lpstr>What can we do about it?</vt:lpstr>
      <vt:lpstr>What can we do about it?</vt:lpstr>
      <vt:lpstr>What can we do about it?</vt:lpstr>
      <vt:lpstr>  Spatial Extrapolation</vt:lpstr>
      <vt:lpstr>PowerPoint Presentation</vt:lpstr>
      <vt:lpstr>Spatial Aggregation and Overfitting</vt:lpstr>
      <vt:lpstr>Overfitting</vt:lpstr>
      <vt:lpstr>Bayesian Spatial models</vt:lpstr>
      <vt:lpstr>Spatial prediction</vt:lpstr>
      <vt:lpstr>PowerPoint Presentation</vt:lpstr>
      <vt:lpstr>Temporal Extrapolation</vt:lpstr>
      <vt:lpstr>Temporal extrapolation</vt:lpstr>
      <vt:lpstr>Forecasting</vt:lpstr>
      <vt:lpstr>PowerPoint Presentation</vt:lpstr>
      <vt:lpstr>Uncertainty</vt:lpstr>
      <vt:lpstr>Modeling decisions: algorithms</vt:lpstr>
      <vt:lpstr>Modeling  decisions:  ensembles</vt:lpstr>
      <vt:lpstr>Modeling Decisions: Binary Maps</vt:lpstr>
      <vt:lpstr>Modeling Decisions: Binary vs. Trinary Maps</vt:lpstr>
      <vt:lpstr>Parameter Uncertainty</vt:lpstr>
      <vt:lpstr>Parameter Uncertainty</vt:lpstr>
      <vt:lpstr>Future  scenarios</vt:lpstr>
      <vt:lpstr>Concluding thoughts</vt:lpstr>
    </vt:vector>
  </TitlesOfParts>
  <Company>UConn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Cory</dc:creator>
  <cp:lastModifiedBy>cory merow</cp:lastModifiedBy>
  <cp:revision>722</cp:revision>
  <cp:lastPrinted>2018-04-26T19:36:51Z</cp:lastPrinted>
  <dcterms:created xsi:type="dcterms:W3CDTF">2012-05-08T17:31:48Z</dcterms:created>
  <dcterms:modified xsi:type="dcterms:W3CDTF">2019-02-21T01:07:47Z</dcterms:modified>
</cp:coreProperties>
</file>